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19"/>
  </p:notesMasterIdLst>
  <p:handoutMasterIdLst>
    <p:handoutMasterId r:id="rId20"/>
  </p:handoutMasterIdLst>
  <p:sldIdLst>
    <p:sldId id="256" r:id="rId10"/>
    <p:sldId id="257" r:id="rId11"/>
    <p:sldId id="260" r:id="rId12"/>
    <p:sldId id="261" r:id="rId13"/>
    <p:sldId id="262" r:id="rId14"/>
    <p:sldId id="264" r:id="rId15"/>
    <p:sldId id="265" r:id="rId16"/>
    <p:sldId id="266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0" autoAdjust="0"/>
    <p:restoredTop sz="50000" autoAdjust="0"/>
  </p:normalViewPr>
  <p:slideViewPr>
    <p:cSldViewPr snapToGrid="0">
      <p:cViewPr varScale="1">
        <p:scale>
          <a:sx n="142" d="100"/>
          <a:sy n="142" d="100"/>
        </p:scale>
        <p:origin x="14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player.com/slide/3314038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ABAD1-497E-3F42-8A1E-B3B6952E3F30}"/>
              </a:ext>
            </a:extLst>
          </p:cNvPr>
          <p:cNvSpPr txBox="1"/>
          <p:nvPr/>
        </p:nvSpPr>
        <p:spPr>
          <a:xfrm>
            <a:off x="0" y="5939294"/>
            <a:ext cx="35681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Credits</a:t>
            </a:r>
            <a:r>
              <a:rPr lang="zh-CN" altLang="en-US" sz="1100" dirty="0"/>
              <a:t> </a:t>
            </a:r>
            <a:r>
              <a:rPr lang="en-US" altLang="zh-CN" sz="1100" dirty="0"/>
              <a:t>of</a:t>
            </a:r>
            <a:r>
              <a:rPr lang="zh-CN" altLang="en-US" sz="1100" dirty="0"/>
              <a:t> </a:t>
            </a:r>
            <a:r>
              <a:rPr lang="en-US" altLang="zh-CN" sz="1100" dirty="0"/>
              <a:t>many</a:t>
            </a:r>
            <a:r>
              <a:rPr lang="zh-CN" altLang="en-US" sz="1100" dirty="0"/>
              <a:t> </a:t>
            </a:r>
            <a:r>
              <a:rPr lang="en-US" altLang="zh-CN" sz="1100" dirty="0"/>
              <a:t>slides</a:t>
            </a:r>
            <a:r>
              <a:rPr lang="zh-CN" altLang="en-US" sz="1100" dirty="0"/>
              <a:t> </a:t>
            </a:r>
            <a:r>
              <a:rPr lang="en-US" altLang="zh-CN" sz="1100" dirty="0"/>
              <a:t>belong</a:t>
            </a:r>
            <a:r>
              <a:rPr lang="zh-CN" altLang="en-US" sz="1100" dirty="0"/>
              <a:t> </a:t>
            </a:r>
            <a:r>
              <a:rPr lang="en-US" altLang="zh-CN" sz="1100" dirty="0"/>
              <a:t>to</a:t>
            </a:r>
            <a:r>
              <a:rPr lang="zh-CN" altLang="en-US" sz="1100" dirty="0"/>
              <a:t> </a:t>
            </a:r>
            <a:r>
              <a:rPr lang="en-US" altLang="zh-CN" sz="1100" dirty="0"/>
              <a:t>Project Lead The Way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r>
              <a:rPr lang="en-US" altLang="zh-CN" sz="1100" dirty="0">
                <a:hlinkClick r:id="rId2"/>
              </a:rPr>
              <a:t>--</a:t>
            </a:r>
            <a:r>
              <a:rPr lang="zh-CN" altLang="en-US" sz="1100" dirty="0">
                <a:hlinkClick r:id="rId2"/>
              </a:rPr>
              <a:t> </a:t>
            </a:r>
            <a:r>
              <a:rPr lang="en-US" sz="1100" dirty="0">
                <a:hlinkClick r:id="rId2"/>
              </a:rPr>
              <a:t>https://slideplayer.com/slide/3314038</a:t>
            </a:r>
            <a:endParaRPr lang="en-US" sz="11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6FB5E8-DC67-8E4D-98FE-76DB923342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i="0" dirty="0"/>
              <a:t>CS-577-A,</a:t>
            </a:r>
            <a:r>
              <a:rPr lang="zh-CN" altLang="en-US" i="0" dirty="0"/>
              <a:t> </a:t>
            </a:r>
            <a:r>
              <a:rPr lang="en-US" altLang="zh-CN" i="0" dirty="0"/>
              <a:t>Fall</a:t>
            </a:r>
            <a:r>
              <a:rPr lang="zh-CN" altLang="en-US" i="0" dirty="0"/>
              <a:t> </a:t>
            </a:r>
            <a:r>
              <a:rPr lang="en-US" altLang="zh-CN" i="0" dirty="0"/>
              <a:t>2021</a:t>
            </a:r>
          </a:p>
          <a:p>
            <a:r>
              <a:rPr lang="en-US" altLang="zh-CN" i="0" dirty="0"/>
              <a:t>Jun</a:t>
            </a:r>
            <a:r>
              <a:rPr lang="zh-CN" altLang="en-US" i="0" dirty="0"/>
              <a:t> </a:t>
            </a:r>
            <a:r>
              <a:rPr lang="en-US" altLang="zh-CN" i="0" dirty="0"/>
              <a:t>Xu</a:t>
            </a:r>
            <a:endParaRPr lang="en-US" i="0" dirty="0"/>
          </a:p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something apart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analyzing how it works, usually with the intention of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its structure, function, and operation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Reverse Engineering?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F12FF-51F5-F343-BE39-0BB8DC99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1" y="3151745"/>
            <a:ext cx="2763085" cy="1158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FE4B8-CA26-C54B-82E0-75E1FCBA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43" y="3778884"/>
            <a:ext cx="2721105" cy="1421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2F1875-8EB1-724A-9E6A-CD81292F3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030" y="4489883"/>
            <a:ext cx="2763085" cy="18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Improvement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0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existing documentation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2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3100" y="1236729"/>
            <a:ext cx="8691562" cy="4384542"/>
          </a:xfrm>
        </p:spPr>
        <p:txBody>
          <a:bodyPr/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Academic/research/learning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uriosity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/benefits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3680DF0-874A-A248-8F04-C2C48F051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5" y="3151992"/>
            <a:ext cx="3462338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966244AB-0ACA-E84B-AEB2-F87398445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175" y="5417355"/>
            <a:ext cx="9877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alt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iStockphoto.com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9C32AE4-E2DD-6F46-A40C-2A7E2E8F6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743" y="2690327"/>
            <a:ext cx="3581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Reverse-engineer the brain</a:t>
            </a:r>
          </a:p>
        </p:txBody>
      </p:sp>
      <p:pic>
        <p:nvPicPr>
          <p:cNvPr id="8" name="Picture 2" descr="http://upload.wikimedia.org/wikipedia/commons/b/b2/Karyotype.png">
            <a:extLst>
              <a:ext uri="{FF2B5EF4-FFF2-40B4-BE49-F238E27FC236}">
                <a16:creationId xmlns:a16="http://schemas.microsoft.com/office/drawing/2014/main" id="{9AA2B05E-2558-BB48-85E2-22CCBB7A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93" y="2868150"/>
            <a:ext cx="2787650" cy="300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7D4893B1-3F1A-824E-ADA6-1E6F5AC44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893" y="5906719"/>
            <a:ext cx="30556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Source: Wikimedia, http://en.wikipedia.org/wiki/File:Karyotype.png  </a:t>
            </a:r>
          </a:p>
          <a:p>
            <a:r>
              <a:rPr lang="en-US" alt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Modified from Human Genomne Project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39E448E3-A118-3149-802A-885E28FE8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025" y="2456667"/>
            <a:ext cx="3581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Genome Project</a:t>
            </a:r>
          </a:p>
        </p:txBody>
      </p:sp>
    </p:spTree>
    <p:extLst>
      <p:ext uri="{BB962C8B-B14F-4D97-AF65-F5344CB8AC3E}">
        <p14:creationId xmlns:p14="http://schemas.microsoft.com/office/powerpoint/2010/main" val="160703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</a:t>
            </a:r>
          </a:p>
          <a:p>
            <a:pPr lvl="1"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testing</a:t>
            </a:r>
          </a:p>
          <a:p>
            <a:pPr lvl="1"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patent infringement</a:t>
            </a:r>
          </a:p>
          <a:p>
            <a:pPr lvl="1"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Forensics: Design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0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421026"/>
            <a:ext cx="8691562" cy="4384542"/>
          </a:xfrm>
        </p:spPr>
        <p:txBody>
          <a:bodyPr/>
          <a:lstStyle/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or redesign a product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efficiency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reliability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manufacturing techniques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 failure mode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cost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ease-of-use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negative environmental impacts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Recycle parts</a:t>
            </a:r>
          </a:p>
          <a:p>
            <a:pPr lvl="1"/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0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689078" cy="535863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Engineering: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US" dirty="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CE6E6E32-175F-DE4A-BFD6-DFD3E8B65511}"/>
              </a:ext>
            </a:extLst>
          </p:cNvPr>
          <p:cNvGrpSpPr>
            <a:grpSpLocks/>
          </p:cNvGrpSpPr>
          <p:nvPr/>
        </p:nvGrpSpPr>
        <p:grpSpPr bwMode="auto">
          <a:xfrm>
            <a:off x="5172564" y="3619916"/>
            <a:ext cx="2281141" cy="2515382"/>
            <a:chOff x="238746" y="841169"/>
            <a:chExt cx="3163480" cy="3591587"/>
          </a:xfrm>
        </p:grpSpPr>
        <p:pic>
          <p:nvPicPr>
            <p:cNvPr id="8" name="Picture 2" descr="http://upload.wikimedia.org/wikipedia/commons/2/20/Micrometers.jpg">
              <a:extLst>
                <a:ext uri="{FF2B5EF4-FFF2-40B4-BE49-F238E27FC236}">
                  <a16:creationId xmlns:a16="http://schemas.microsoft.com/office/drawing/2014/main" id="{68012144-DE7C-944F-8836-2D11F87DF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84756"/>
              <a:ext cx="30480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45EF5F29-EED0-E049-9690-C11220E03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727" y="3959639"/>
              <a:ext cx="2476499" cy="30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Source:  Wikimedia, author: </a:t>
              </a:r>
              <a:r>
                <a:rPr lang="en-US" alt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Splarka</a:t>
              </a:r>
              <a:endPara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1B3504-9F95-454D-93F9-3A76BB1F2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46" y="841169"/>
              <a:ext cx="2590799" cy="57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Micrometers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09F41DC1-43B6-624A-B11D-FD38FC7FCCF2}"/>
              </a:ext>
            </a:extLst>
          </p:cNvPr>
          <p:cNvGrpSpPr>
            <a:grpSpLocks/>
          </p:cNvGrpSpPr>
          <p:nvPr/>
        </p:nvGrpSpPr>
        <p:grpSpPr bwMode="auto">
          <a:xfrm>
            <a:off x="949779" y="1142827"/>
            <a:ext cx="2688806" cy="2286173"/>
            <a:chOff x="3995455" y="798012"/>
            <a:chExt cx="3254918" cy="2948020"/>
          </a:xfrm>
        </p:grpSpPr>
        <p:pic>
          <p:nvPicPr>
            <p:cNvPr id="12" name="Picture 4" descr="http://upload.wikimedia.org/wikipedia/commons/f/f2/DigitalCaliperEuro.jpg">
              <a:extLst>
                <a:ext uri="{FF2B5EF4-FFF2-40B4-BE49-F238E27FC236}">
                  <a16:creationId xmlns:a16="http://schemas.microsoft.com/office/drawing/2014/main" id="{4E14C504-54DB-DD40-93F1-AC5A97D56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1337202"/>
              <a:ext cx="3211773" cy="2408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6D87118C-CABB-0041-9F10-EEF9C7B8E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5455" y="3321502"/>
              <a:ext cx="2798025" cy="277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Source:  Wikimedia, author: Christophe </a:t>
              </a:r>
              <a:r>
                <a:rPr lang="en-US" alt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Cattelain</a:t>
              </a:r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4E58B54E-904E-004D-B9EC-1393531CC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798012"/>
              <a:ext cx="2590800" cy="51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Caliper</a:t>
              </a:r>
            </a:p>
          </p:txBody>
        </p:sp>
      </p:grpSp>
      <p:grpSp>
        <p:nvGrpSpPr>
          <p:cNvPr id="18" name="Group 8">
            <a:extLst>
              <a:ext uri="{FF2B5EF4-FFF2-40B4-BE49-F238E27FC236}">
                <a16:creationId xmlns:a16="http://schemas.microsoft.com/office/drawing/2014/main" id="{3641405A-78CA-BA46-88E3-AAF65E49FE24}"/>
              </a:ext>
            </a:extLst>
          </p:cNvPr>
          <p:cNvGrpSpPr>
            <a:grpSpLocks/>
          </p:cNvGrpSpPr>
          <p:nvPr/>
        </p:nvGrpSpPr>
        <p:grpSpPr bwMode="auto">
          <a:xfrm>
            <a:off x="1559773" y="3893047"/>
            <a:ext cx="2933893" cy="2076223"/>
            <a:chOff x="1308212" y="4419600"/>
            <a:chExt cx="3255225" cy="2606170"/>
          </a:xfrm>
        </p:grpSpPr>
        <p:pic>
          <p:nvPicPr>
            <p:cNvPr id="19" name="Picture 9" descr="http://www.engineeringchallenges.org/File.aspx?id=10917">
              <a:extLst>
                <a:ext uri="{FF2B5EF4-FFF2-40B4-BE49-F238E27FC236}">
                  <a16:creationId xmlns:a16="http://schemas.microsoft.com/office/drawing/2014/main" id="{6B4E7F1A-F2AB-9A41-B888-A037029D8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399" y="4910791"/>
              <a:ext cx="2698401" cy="1794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A1484AEE-C192-B847-AE83-F58FE97A8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211" y="4419600"/>
              <a:ext cx="2590800" cy="502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Medical Imaging</a:t>
              </a:r>
            </a:p>
          </p:txBody>
        </p:sp>
        <p:sp>
          <p:nvSpPr>
            <p:cNvPr id="21" name="TextBox 22">
              <a:extLst>
                <a:ext uri="{FF2B5EF4-FFF2-40B4-BE49-F238E27FC236}">
                  <a16:creationId xmlns:a16="http://schemas.microsoft.com/office/drawing/2014/main" id="{55DBB472-6184-934C-9768-69347008D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8212" y="6755335"/>
              <a:ext cx="3255225" cy="270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Source:  U. S. Air Force photo/Senior Airman Julianne Showalter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0EAB9A-7A52-3048-9308-D5648767C2BF}"/>
              </a:ext>
            </a:extLst>
          </p:cNvPr>
          <p:cNvGrpSpPr/>
          <p:nvPr/>
        </p:nvGrpSpPr>
        <p:grpSpPr>
          <a:xfrm>
            <a:off x="4493666" y="1200287"/>
            <a:ext cx="2566810" cy="2153733"/>
            <a:chOff x="5867400" y="1004887"/>
            <a:chExt cx="2566810" cy="2153733"/>
          </a:xfrm>
        </p:grpSpPr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0F0B8615-2D03-9F4E-A651-EEA42B4C38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2683" y="1004887"/>
              <a:ext cx="23361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Probe</a:t>
              </a:r>
            </a:p>
          </p:txBody>
        </p:sp>
        <p:pic>
          <p:nvPicPr>
            <p:cNvPr id="25" name="Content Placeholder 5">
              <a:extLst>
                <a:ext uri="{FF2B5EF4-FFF2-40B4-BE49-F238E27FC236}">
                  <a16:creationId xmlns:a16="http://schemas.microsoft.com/office/drawing/2014/main" id="{8809C688-B863-9748-A5FC-F579EF2B2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22684" y="1468981"/>
              <a:ext cx="2511526" cy="1689639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9A0EBC-1E28-D24F-98BC-4687F4E4E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900368"/>
              <a:ext cx="98777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©</a:t>
              </a:r>
              <a:r>
                <a:rPr lang="en-US" alt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iStockphoto.com</a:t>
              </a:r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47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DBEE8-31A8-B540-AC69-88BFE5801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98" y="2989397"/>
            <a:ext cx="2496820" cy="170435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FE35F-358C-B44A-895C-53632E1EFA64}"/>
              </a:ext>
            </a:extLst>
          </p:cNvPr>
          <p:cNvSpPr/>
          <p:nvPr/>
        </p:nvSpPr>
        <p:spPr>
          <a:xfrm>
            <a:off x="5595756" y="3384373"/>
            <a:ext cx="278674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do?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26B7681-4D60-1946-8C65-1BB817E9F74A}"/>
              </a:ext>
            </a:extLst>
          </p:cNvPr>
          <p:cNvSpPr/>
          <p:nvPr/>
        </p:nvSpPr>
        <p:spPr>
          <a:xfrm>
            <a:off x="3391003" y="3689173"/>
            <a:ext cx="97536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932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42702</TotalTime>
  <Words>240</Words>
  <Application>Microsoft Macintosh PowerPoint</Application>
  <PresentationFormat>On-screen Show (4:3)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WHAT is Reverse Engineering?</vt:lpstr>
      <vt:lpstr>WHY Reverse Engineering</vt:lpstr>
      <vt:lpstr>WHY Reverse Engineering</vt:lpstr>
      <vt:lpstr>WHY Reverse Engineering</vt:lpstr>
      <vt:lpstr>WHY Reverse Engineering</vt:lpstr>
      <vt:lpstr>WHY Reverse Engineering</vt:lpstr>
      <vt:lpstr>The Key to Reverse Engineering: TOOLS</vt:lpstr>
      <vt:lpstr>Reverse Engineering in this Course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Microsoft Office User</cp:lastModifiedBy>
  <cp:revision>1012</cp:revision>
  <cp:lastPrinted>2016-08-09T14:57:31Z</cp:lastPrinted>
  <dcterms:created xsi:type="dcterms:W3CDTF">2013-11-01T14:42:31Z</dcterms:created>
  <dcterms:modified xsi:type="dcterms:W3CDTF">2021-08-30T21:17:15Z</dcterms:modified>
</cp:coreProperties>
</file>